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07200" cy="99393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BDFC9-5E64-4265-B3EB-3504E83FB0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496791-9C9D-4E51-ABEF-2FEA576F47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8F24B5-4337-41A1-A29C-744E5D5267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5C23C-AB47-47DE-B67B-EEAC6DE82C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C69D87-F2A1-469D-8322-148210EC19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93956-B353-448C-8E2F-1AA430259A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000D3-3E06-4C68-8949-B51502FA47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F98AF-C7C4-434D-81EE-4905FB641F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DBCEDB-C52D-4AB5-9A2A-C0036666B8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909D10-1F0C-451B-8915-2F7F64CB48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E7CE57-FDD0-4D6C-BE74-AF0A2E0452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B6E3828-AC72-4CEE-88C1-B682B9D5566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57marlbo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33963" cy="6858000"/>
          </a:xfrm>
          <a:prstGeom prst="rect">
            <a:avLst/>
          </a:prstGeom>
          <a:noFill/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076825" y="0"/>
            <a:ext cx="40671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/>
              <a:t>Technique	       Example	                            Effect</a:t>
            </a:r>
            <a:endParaRPr lang="en-US" sz="1200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6011863" y="0"/>
            <a:ext cx="0" cy="3573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5003800" y="3644900"/>
            <a:ext cx="414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003800" y="3644900"/>
            <a:ext cx="3527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/>
              <a:t>Target audience:</a:t>
            </a:r>
            <a:endParaRPr lang="en-US" sz="1200"/>
          </a:p>
        </p:txBody>
      </p:sp>
      <p:sp>
        <p:nvSpPr>
          <p:cNvPr id="4105" name="Line 9"/>
          <p:cNvSpPr>
            <a:spLocks noChangeShapeType="1"/>
          </p:cNvSpPr>
          <p:nvPr/>
        </p:nvSpPr>
        <p:spPr bwMode="auto">
          <a:xfrm>
            <a:off x="5003800" y="5013325"/>
            <a:ext cx="414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5003800" y="5013325"/>
            <a:ext cx="3527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/>
              <a:t>Surface message:</a:t>
            </a:r>
            <a:endParaRPr lang="en-US" sz="1200"/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5003800" y="5891213"/>
            <a:ext cx="3527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/>
              <a:t>Subtext:</a:t>
            </a:r>
            <a:endParaRPr lang="en-US" sz="1200"/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5003800" y="5876925"/>
            <a:ext cx="414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7524750" y="0"/>
            <a:ext cx="0" cy="3644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5003800" y="4221163"/>
            <a:ext cx="414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5005388" y="4162425"/>
            <a:ext cx="3527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/>
              <a:t>Visual/verbal links and visual techniques:</a:t>
            </a:r>
            <a:endParaRPr lang="en-US" sz="1200"/>
          </a:p>
        </p:txBody>
      </p:sp>
      <p:sp>
        <p:nvSpPr>
          <p:cNvPr id="4119" name="Text Box 23"/>
          <p:cNvSpPr txBox="1">
            <a:spLocks noChangeArrowheads="1"/>
          </p:cNvSpPr>
          <p:nvPr/>
        </p:nvSpPr>
        <p:spPr bwMode="auto">
          <a:xfrm>
            <a:off x="5148263" y="6092825"/>
            <a:ext cx="3816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1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57marlbor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33963" cy="6858000"/>
          </a:xfrm>
          <a:prstGeom prst="rect">
            <a:avLst/>
          </a:prstGeom>
          <a:noFill/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5076825" y="0"/>
            <a:ext cx="40671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/>
              <a:t>Technique	       Example	                            Effect</a:t>
            </a:r>
            <a:endParaRPr lang="en-US" sz="1200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6011863" y="0"/>
            <a:ext cx="0" cy="3573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5003800" y="3644900"/>
            <a:ext cx="414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5003800" y="3644900"/>
            <a:ext cx="3527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/>
              <a:t>Target audience:</a:t>
            </a:r>
            <a:endParaRPr lang="en-US" sz="1200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5003800" y="5013325"/>
            <a:ext cx="414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5003800" y="5013325"/>
            <a:ext cx="3527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/>
              <a:t>Surface message:</a:t>
            </a:r>
            <a:endParaRPr lang="en-US" sz="1200"/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5003800" y="5891213"/>
            <a:ext cx="3527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/>
              <a:t>Subtext:</a:t>
            </a:r>
            <a:endParaRPr lang="en-US" sz="1200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>
            <a:off x="5003800" y="5876925"/>
            <a:ext cx="414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7524750" y="0"/>
            <a:ext cx="0" cy="3644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5003800" y="4221163"/>
            <a:ext cx="414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NZ"/>
          </a:p>
        </p:txBody>
      </p:sp>
      <p:sp>
        <p:nvSpPr>
          <p:cNvPr id="2064" name="Text Box 16"/>
          <p:cNvSpPr txBox="1">
            <a:spLocks noChangeArrowheads="1"/>
          </p:cNvSpPr>
          <p:nvPr/>
        </p:nvSpPr>
        <p:spPr bwMode="auto">
          <a:xfrm>
            <a:off x="5003800" y="4221163"/>
            <a:ext cx="35274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1200"/>
              <a:t>Visual/verbal links and visual techniques:</a:t>
            </a:r>
            <a:endParaRPr lang="en-US" sz="1200"/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5076825" y="260350"/>
            <a:ext cx="2303463" cy="302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Pronoun	you</a:t>
            </a:r>
          </a:p>
          <a:p>
            <a:pPr>
              <a:spcBef>
                <a:spcPct val="50000"/>
              </a:spcBef>
            </a:pPr>
            <a:r>
              <a:rPr lang="en-US" sz="1200"/>
              <a:t>Adjectives	old fashioned</a:t>
            </a:r>
          </a:p>
          <a:p>
            <a:pPr>
              <a:spcBef>
                <a:spcPct val="50000"/>
              </a:spcBef>
            </a:pPr>
            <a:r>
              <a:rPr lang="en-US" sz="1200"/>
              <a:t>	new</a:t>
            </a:r>
          </a:p>
          <a:p>
            <a:pPr>
              <a:spcBef>
                <a:spcPct val="50000"/>
              </a:spcBef>
            </a:pPr>
            <a:r>
              <a:rPr lang="en-US" sz="1200"/>
              <a:t>	man-size</a:t>
            </a:r>
          </a:p>
          <a:p>
            <a:pPr>
              <a:spcBef>
                <a:spcPct val="50000"/>
              </a:spcBef>
            </a:pPr>
            <a:r>
              <a:rPr lang="en-US" sz="1200"/>
              <a:t>	right</a:t>
            </a:r>
          </a:p>
          <a:p>
            <a:pPr>
              <a:spcBef>
                <a:spcPct val="50000"/>
              </a:spcBef>
            </a:pPr>
            <a:r>
              <a:rPr lang="en-US" sz="1200"/>
              <a:t>	firm</a:t>
            </a:r>
          </a:p>
          <a:p>
            <a:pPr>
              <a:spcBef>
                <a:spcPct val="50000"/>
              </a:spcBef>
            </a:pPr>
            <a:r>
              <a:rPr lang="en-US" sz="1200"/>
              <a:t>	fresh</a:t>
            </a:r>
          </a:p>
          <a:p>
            <a:pPr>
              <a:spcBef>
                <a:spcPct val="50000"/>
              </a:spcBef>
            </a:pPr>
            <a:r>
              <a:rPr lang="en-US" sz="1200"/>
              <a:t>Alliteration	filter, flavour flip</a:t>
            </a:r>
          </a:p>
          <a:p>
            <a:pPr>
              <a:spcBef>
                <a:spcPct val="50000"/>
              </a:spcBef>
            </a:pPr>
            <a:r>
              <a:rPr lang="en-US" sz="1200"/>
              <a:t>Listing	Filter etc</a:t>
            </a:r>
          </a:p>
          <a:p>
            <a:pPr>
              <a:spcBef>
                <a:spcPct val="50000"/>
              </a:spcBef>
            </a:pPr>
            <a:r>
              <a:rPr lang="en-US" sz="1200"/>
              <a:t>Sentence	 </a:t>
            </a:r>
          </a:p>
          <a:p>
            <a:pPr>
              <a:spcBef>
                <a:spcPct val="50000"/>
              </a:spcBef>
            </a:pPr>
            <a:r>
              <a:rPr lang="en-US" sz="1200"/>
              <a:t>structure	 </a:t>
            </a:r>
            <a:endParaRPr lang="en-GB" sz="1200"/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6084888" y="2781300"/>
            <a:ext cx="17272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“Smooth drawing filter…”</a:t>
            </a:r>
          </a:p>
          <a:p>
            <a:pPr>
              <a:spcBef>
                <a:spcPct val="50000"/>
              </a:spcBef>
            </a:pPr>
            <a:r>
              <a:rPr lang="en-US" sz="1200"/>
              <a:t>“Works fine but..”</a:t>
            </a:r>
            <a:endParaRPr lang="en-GB" sz="1200"/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7667625" y="260350"/>
            <a:ext cx="12255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Addresses audience</a:t>
            </a:r>
            <a:endParaRPr lang="en-GB" sz="1000"/>
          </a:p>
        </p:txBody>
      </p:sp>
      <p:sp>
        <p:nvSpPr>
          <p:cNvPr id="2069" name="Text Box 21"/>
          <p:cNvSpPr txBox="1">
            <a:spLocks noChangeArrowheads="1"/>
          </p:cNvSpPr>
          <p:nvPr/>
        </p:nvSpPr>
        <p:spPr bwMode="auto">
          <a:xfrm>
            <a:off x="7596188" y="620713"/>
            <a:ext cx="1547812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Creates a masculine and ‘straight-forward’ feel for the product. “Old fashioned” and “man size” appeal to staunch masculinity, while “new’ firm and fresh appeal to ideas of quality and technology</a:t>
            </a:r>
          </a:p>
          <a:p>
            <a:pPr>
              <a:spcBef>
                <a:spcPct val="50000"/>
              </a:spcBef>
            </a:pPr>
            <a:r>
              <a:rPr lang="en-US" sz="1000"/>
              <a:t>Rhetorical device, easy to recall, seems memorable</a:t>
            </a:r>
          </a:p>
          <a:p>
            <a:pPr>
              <a:spcBef>
                <a:spcPct val="50000"/>
              </a:spcBef>
            </a:pPr>
            <a:endParaRPr lang="en-US" sz="1000"/>
          </a:p>
          <a:p>
            <a:pPr>
              <a:spcBef>
                <a:spcPct val="50000"/>
              </a:spcBef>
            </a:pPr>
            <a:r>
              <a:rPr lang="en-US" sz="1000"/>
              <a:t>Clipped sentences lacking pronouns and articles sounds curt, to the point and ‘no messing around’</a:t>
            </a:r>
            <a:endParaRPr lang="en-GB" sz="1000"/>
          </a:p>
        </p:txBody>
      </p:sp>
      <p:sp>
        <p:nvSpPr>
          <p:cNvPr id="2070" name="Text Box 22"/>
          <p:cNvSpPr txBox="1">
            <a:spLocks noChangeArrowheads="1"/>
          </p:cNvSpPr>
          <p:nvPr/>
        </p:nvSpPr>
        <p:spPr bwMode="auto">
          <a:xfrm>
            <a:off x="5076825" y="3860800"/>
            <a:ext cx="4067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Males, ‘manly’ men.</a:t>
            </a:r>
            <a:endParaRPr lang="en-GB" sz="1400"/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5148263" y="4365625"/>
            <a:ext cx="3744912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The man who is the dominant image looks tough and serious, like the text in the ad. His tattoo marks him as a ‘hard man”, he looks like he’s ‘honest’.</a:t>
            </a:r>
            <a:endParaRPr lang="en-GB" sz="1200"/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5148263" y="5229225"/>
            <a:ext cx="381635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These are quality cigarettes that tough guys chose to smoke. They have a lot of good qualities, combining old fashioned quality(tobacco) with modern technology(filters)</a:t>
            </a:r>
            <a:endParaRPr lang="en-GB" sz="1000"/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5148263" y="6092825"/>
            <a:ext cx="38163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GB" sz="1000"/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5076825" y="6021388"/>
            <a:ext cx="40671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The subtext of this ad is about masculinity. Men are blunt, direct and don’t like things to ‘get in the way.’ ‘Man-size’ taste means that men like things that are strong flavoured, therefore men should be ‘strong’, able to deal with ‘big things’. This ad relies on a very 1950s defnition of masculinity.</a:t>
            </a:r>
            <a:endParaRPr lang="en-GB"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246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Default Design</vt:lpstr>
      <vt:lpstr>Slide 1</vt:lpstr>
      <vt:lpstr>Slide 2</vt:lpstr>
    </vt:vector>
  </TitlesOfParts>
  <Company>dfg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and Melissa</dc:creator>
  <cp:lastModifiedBy>tom</cp:lastModifiedBy>
  <cp:revision>6</cp:revision>
  <dcterms:created xsi:type="dcterms:W3CDTF">2006-05-02T07:34:38Z</dcterms:created>
  <dcterms:modified xsi:type="dcterms:W3CDTF">2009-07-27T08:47:58Z</dcterms:modified>
</cp:coreProperties>
</file>